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8"/>
  </p:notesMasterIdLst>
  <p:sldIdLst>
    <p:sldId id="262" r:id="rId2"/>
    <p:sldId id="257" r:id="rId3"/>
    <p:sldId id="258" r:id="rId4"/>
    <p:sldId id="263" r:id="rId5"/>
    <p:sldId id="256" r:id="rId6"/>
    <p:sldId id="259" r:id="rId7"/>
    <p:sldId id="260" r:id="rId8"/>
    <p:sldId id="264" r:id="rId9"/>
    <p:sldId id="283" r:id="rId10"/>
    <p:sldId id="284" r:id="rId11"/>
    <p:sldId id="285" r:id="rId12"/>
    <p:sldId id="286" r:id="rId13"/>
    <p:sldId id="267" r:id="rId14"/>
    <p:sldId id="293" r:id="rId15"/>
    <p:sldId id="298" r:id="rId16"/>
    <p:sldId id="268" r:id="rId17"/>
    <p:sldId id="270" r:id="rId18"/>
    <p:sldId id="266" r:id="rId19"/>
    <p:sldId id="271" r:id="rId20"/>
    <p:sldId id="273" r:id="rId21"/>
    <p:sldId id="274" r:id="rId22"/>
    <p:sldId id="275" r:id="rId23"/>
    <p:sldId id="282" r:id="rId24"/>
    <p:sldId id="287" r:id="rId25"/>
    <p:sldId id="276" r:id="rId26"/>
    <p:sldId id="290" r:id="rId27"/>
    <p:sldId id="288" r:id="rId28"/>
    <p:sldId id="289" r:id="rId29"/>
    <p:sldId id="297" r:id="rId30"/>
    <p:sldId id="278" r:id="rId31"/>
    <p:sldId id="295" r:id="rId32"/>
    <p:sldId id="294" r:id="rId33"/>
    <p:sldId id="279" r:id="rId34"/>
    <p:sldId id="280" r:id="rId35"/>
    <p:sldId id="28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74"/>
  </p:normalViewPr>
  <p:slideViewPr>
    <p:cSldViewPr snapToGrid="0">
      <p:cViewPr varScale="1">
        <p:scale>
          <a:sx n="115" d="100"/>
          <a:sy n="115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925B-2923-3A4C-BE8E-AC7F33CF0FC5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6F2C-2149-3F4B-92AF-CE4971D6B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6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0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7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0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32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9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46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71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4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64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8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35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83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0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7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2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B4F2-C9CF-8645-973A-949704D80A80}" type="datetimeFigureOut">
              <a:rPr lang="en-US" smtClean="0"/>
              <a:t>4/23/25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1.0157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mnras/sty1326" TargetMode="External"/><Relationship Id="rId4" Type="http://schemas.openxmlformats.org/officeDocument/2006/relationships/hyperlink" Target="http://dx.doi.org/10.1093/mnras/stac325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2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ravitational lens - Wikipedia">
            <a:extLst>
              <a:ext uri="{FF2B5EF4-FFF2-40B4-BE49-F238E27FC236}">
                <a16:creationId xmlns:a16="http://schemas.microsoft.com/office/drawing/2014/main" id="{BCF7C327-3EF5-A061-9DCE-D1C21E875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4812"/>
            <a:ext cx="7690757" cy="50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AC93D8-C287-46DE-3B0F-6B0577B30B31}"/>
              </a:ext>
            </a:extLst>
          </p:cNvPr>
          <p:cNvSpPr txBox="1"/>
          <p:nvPr/>
        </p:nvSpPr>
        <p:spPr>
          <a:xfrm>
            <a:off x="8033657" y="1144812"/>
            <a:ext cx="415834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Objective: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Estimate the mass profile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of the lensing galaxy 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Image Properties: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Strong Gravitational Lenses (Real Data)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7AFDA8A-3D5B-D81B-DA55-36CF88539BB6}"/>
              </a:ext>
            </a:extLst>
          </p:cNvPr>
          <p:cNvSpPr/>
          <p:nvPr/>
        </p:nvSpPr>
        <p:spPr>
          <a:xfrm>
            <a:off x="1894114" y="3767299"/>
            <a:ext cx="1524000" cy="3475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D02B5-ACF9-2696-AA92-F52D8E3A725C}"/>
              </a:ext>
            </a:extLst>
          </p:cNvPr>
          <p:cNvSpPr txBox="1"/>
          <p:nvPr/>
        </p:nvSpPr>
        <p:spPr>
          <a:xfrm>
            <a:off x="277586" y="3767299"/>
            <a:ext cx="16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Lensing Galaxy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324DD0E-C448-CC38-0F73-6A550E5132B5}"/>
              </a:ext>
            </a:extLst>
          </p:cNvPr>
          <p:cNvSpPr/>
          <p:nvPr/>
        </p:nvSpPr>
        <p:spPr>
          <a:xfrm rot="13589058">
            <a:off x="4218214" y="5030042"/>
            <a:ext cx="1524000" cy="3475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F6693-27C7-726D-3737-221A70A8A2D2}"/>
              </a:ext>
            </a:extLst>
          </p:cNvPr>
          <p:cNvSpPr txBox="1"/>
          <p:nvPr/>
        </p:nvSpPr>
        <p:spPr>
          <a:xfrm>
            <a:off x="5437415" y="5719532"/>
            <a:ext cx="16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Lensed Image</a:t>
            </a:r>
          </a:p>
        </p:txBody>
      </p:sp>
    </p:spTree>
    <p:extLst>
      <p:ext uri="{BB962C8B-B14F-4D97-AF65-F5344CB8AC3E}">
        <p14:creationId xmlns:p14="http://schemas.microsoft.com/office/powerpoint/2010/main" val="22614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AC93D8-C287-46DE-3B0F-6B0577B30B31}"/>
              </a:ext>
            </a:extLst>
          </p:cNvPr>
          <p:cNvSpPr txBox="1"/>
          <p:nvPr/>
        </p:nvSpPr>
        <p:spPr>
          <a:xfrm>
            <a:off x="109536" y="1147762"/>
            <a:ext cx="415834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Objective: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Estimate the mass profile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of the lensing galaxy 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Image Properties: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Strong Gravitational Lenses (Real Data)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55C4B23E-62BF-D9D0-F8FA-077503A66A6B}"/>
              </a:ext>
            </a:extLst>
          </p:cNvPr>
          <p:cNvSpPr/>
          <p:nvPr/>
        </p:nvSpPr>
        <p:spPr>
          <a:xfrm>
            <a:off x="3853543" y="2563585"/>
            <a:ext cx="2742520" cy="3102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A4A0D-5BEF-C790-0FFF-79CBC19B6C0F}"/>
              </a:ext>
            </a:extLst>
          </p:cNvPr>
          <p:cNvSpPr txBox="1"/>
          <p:nvPr/>
        </p:nvSpPr>
        <p:spPr>
          <a:xfrm>
            <a:off x="6236825" y="2457097"/>
            <a:ext cx="31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MATTER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86169A7-8D0F-8B09-1194-BA2875CE4525}"/>
              </a:ext>
            </a:extLst>
          </p:cNvPr>
          <p:cNvSpPr/>
          <p:nvPr/>
        </p:nvSpPr>
        <p:spPr>
          <a:xfrm rot="16200000">
            <a:off x="7416904" y="1370228"/>
            <a:ext cx="823914" cy="4158340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E3C73-6B1B-3888-ED46-816D69D0CA9A}"/>
              </a:ext>
            </a:extLst>
          </p:cNvPr>
          <p:cNvSpPr txBox="1"/>
          <p:nvPr/>
        </p:nvSpPr>
        <p:spPr>
          <a:xfrm>
            <a:off x="4282755" y="3918478"/>
            <a:ext cx="293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ORDINARY/BARYONIC MATTER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19C8E-56CD-4401-2F3A-481320C0CDC9}"/>
              </a:ext>
            </a:extLst>
          </p:cNvPr>
          <p:cNvSpPr txBox="1"/>
          <p:nvPr/>
        </p:nvSpPr>
        <p:spPr>
          <a:xfrm>
            <a:off x="8441095" y="3918477"/>
            <a:ext cx="293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DARK MATTER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6F2EE-363E-1583-4A23-010617795CD9}"/>
              </a:ext>
            </a:extLst>
          </p:cNvPr>
          <p:cNvSpPr txBox="1"/>
          <p:nvPr/>
        </p:nvSpPr>
        <p:spPr>
          <a:xfrm>
            <a:off x="7755908" y="4701886"/>
            <a:ext cx="415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  <a:t>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EFB308-27D2-EE0D-2D8D-A324F699F696}"/>
              </a:ext>
            </a:extLst>
          </p:cNvPr>
          <p:cNvSpPr/>
          <p:nvPr/>
        </p:nvSpPr>
        <p:spPr>
          <a:xfrm>
            <a:off x="7587695" y="3918478"/>
            <a:ext cx="4494769" cy="1832556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09B2B-A321-234E-9C40-1F7FB4318604}"/>
              </a:ext>
            </a:extLst>
          </p:cNvPr>
          <p:cNvSpPr txBox="1"/>
          <p:nvPr/>
        </p:nvSpPr>
        <p:spPr>
          <a:xfrm>
            <a:off x="3670519" y="4748054"/>
            <a:ext cx="415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Protons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Neutrons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376000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 animBg="1"/>
      <p:bldP spid="12" grpId="0"/>
      <p:bldP spid="13" grpId="0"/>
      <p:bldP spid="15" grpId="0"/>
      <p:bldP spid="1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C4563-0ACA-D399-D2B3-2FBD72ABE2EE}"/>
              </a:ext>
            </a:extLst>
          </p:cNvPr>
          <p:cNvSpPr txBox="1"/>
          <p:nvPr/>
        </p:nvSpPr>
        <p:spPr>
          <a:xfrm>
            <a:off x="109538" y="1182231"/>
            <a:ext cx="70199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Getting the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Use a simulated galaxy from </a:t>
            </a:r>
            <a:r>
              <a:rPr lang="en-US" sz="2800" dirty="0" err="1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IllustrisTNG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suite of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Place a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Supernova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behind the galaxy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Get the lensed images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E8D2E-4364-B2FC-0239-638BB6C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 - 	Simulations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EDA32-9313-216F-D242-7F1DE49649C6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765E912-6BAF-0690-6399-8916A7FEA709}"/>
              </a:ext>
            </a:extLst>
          </p:cNvPr>
          <p:cNvSpPr/>
          <p:nvPr/>
        </p:nvSpPr>
        <p:spPr>
          <a:xfrm>
            <a:off x="6841672" y="1588633"/>
            <a:ext cx="947057" cy="184036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EA259-F467-DDE9-CB3F-720824670CE7}"/>
              </a:ext>
            </a:extLst>
          </p:cNvPr>
          <p:cNvSpPr txBox="1"/>
          <p:nvPr/>
        </p:nvSpPr>
        <p:spPr>
          <a:xfrm>
            <a:off x="7788729" y="2154873"/>
            <a:ext cx="326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Done by Alex Chow </a:t>
            </a:r>
          </a:p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(MPhil at HKU)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357FF2-4F70-F468-A136-781B504E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0" y="3527654"/>
            <a:ext cx="10617974" cy="3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C4563-0ACA-D399-D2B3-2FBD72ABE2EE}"/>
              </a:ext>
            </a:extLst>
          </p:cNvPr>
          <p:cNvSpPr txBox="1"/>
          <p:nvPr/>
        </p:nvSpPr>
        <p:spPr>
          <a:xfrm>
            <a:off x="109538" y="1182231"/>
            <a:ext cx="70199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Getting the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Use a simulated galaxy from </a:t>
            </a:r>
            <a:r>
              <a:rPr lang="en-US" sz="2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IllustrisTNG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suite of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Place a Supernova behind the galaxy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Get the lensed images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E8D2E-4364-B2FC-0239-638BB6C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 - 	Simulations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EDA32-9313-216F-D242-7F1DE49649C6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765E912-6BAF-0690-6399-8916A7FEA709}"/>
              </a:ext>
            </a:extLst>
          </p:cNvPr>
          <p:cNvSpPr/>
          <p:nvPr/>
        </p:nvSpPr>
        <p:spPr>
          <a:xfrm>
            <a:off x="6841672" y="1588633"/>
            <a:ext cx="947057" cy="1840367"/>
          </a:xfrm>
          <a:prstGeom prst="rightBrac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EA259-F467-DDE9-CB3F-720824670CE7}"/>
              </a:ext>
            </a:extLst>
          </p:cNvPr>
          <p:cNvSpPr txBox="1"/>
          <p:nvPr/>
        </p:nvSpPr>
        <p:spPr>
          <a:xfrm>
            <a:off x="7788729" y="2154873"/>
            <a:ext cx="326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Done by Alex Chow </a:t>
            </a:r>
          </a:p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(MPhil at HKU)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357FF2-4F70-F468-A136-781B504E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928" y="3944940"/>
            <a:ext cx="7249545" cy="2273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6ED20D-E5D2-FD1E-B645-D342B4EB3F34}"/>
              </a:ext>
            </a:extLst>
          </p:cNvPr>
          <p:cNvSpPr txBox="1"/>
          <p:nvPr/>
        </p:nvSpPr>
        <p:spPr>
          <a:xfrm>
            <a:off x="109538" y="3944940"/>
            <a:ext cx="44787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What we do: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Model the dark matter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Model the baryonic matter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Model other components (SHEAR)</a:t>
            </a:r>
          </a:p>
        </p:txBody>
      </p:sp>
    </p:spTree>
    <p:extLst>
      <p:ext uri="{BB962C8B-B14F-4D97-AF65-F5344CB8AC3E}">
        <p14:creationId xmlns:p14="http://schemas.microsoft.com/office/powerpoint/2010/main" val="3226307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ravitational lens - Wikipedia">
            <a:extLst>
              <a:ext uri="{FF2B5EF4-FFF2-40B4-BE49-F238E27FC236}">
                <a16:creationId xmlns:a16="http://schemas.microsoft.com/office/drawing/2014/main" id="{BCF7C327-3EF5-A061-9DCE-D1C21E875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4812"/>
            <a:ext cx="7690757" cy="50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AC93D8-C287-46DE-3B0F-6B0577B30B31}"/>
              </a:ext>
            </a:extLst>
          </p:cNvPr>
          <p:cNvSpPr txBox="1"/>
          <p:nvPr/>
        </p:nvSpPr>
        <p:spPr>
          <a:xfrm>
            <a:off x="8033657" y="1144812"/>
            <a:ext cx="41583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Objective: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Estimate the mass profile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of the lensing galaxy 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In Real Data: Mass profile unknown 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In Simulations: Mass profile is known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Why Simulations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7AFDA8A-3D5B-D81B-DA55-36CF88539BB6}"/>
              </a:ext>
            </a:extLst>
          </p:cNvPr>
          <p:cNvSpPr/>
          <p:nvPr/>
        </p:nvSpPr>
        <p:spPr>
          <a:xfrm>
            <a:off x="1894114" y="3767299"/>
            <a:ext cx="1524000" cy="3475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D02B5-ACF9-2696-AA92-F52D8E3A725C}"/>
              </a:ext>
            </a:extLst>
          </p:cNvPr>
          <p:cNvSpPr txBox="1"/>
          <p:nvPr/>
        </p:nvSpPr>
        <p:spPr>
          <a:xfrm>
            <a:off x="277586" y="3767299"/>
            <a:ext cx="16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Lensing Galaxy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324DD0E-C448-CC38-0F73-6A550E5132B5}"/>
              </a:ext>
            </a:extLst>
          </p:cNvPr>
          <p:cNvSpPr/>
          <p:nvPr/>
        </p:nvSpPr>
        <p:spPr>
          <a:xfrm rot="13589058">
            <a:off x="4218214" y="5030042"/>
            <a:ext cx="1524000" cy="3475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F6693-27C7-726D-3737-221A70A8A2D2}"/>
              </a:ext>
            </a:extLst>
          </p:cNvPr>
          <p:cNvSpPr txBox="1"/>
          <p:nvPr/>
        </p:nvSpPr>
        <p:spPr>
          <a:xfrm>
            <a:off x="5437415" y="5719532"/>
            <a:ext cx="16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Lensed Image</a:t>
            </a:r>
          </a:p>
        </p:txBody>
      </p:sp>
    </p:spTree>
    <p:extLst>
      <p:ext uri="{BB962C8B-B14F-4D97-AF65-F5344CB8AC3E}">
        <p14:creationId xmlns:p14="http://schemas.microsoft.com/office/powerpoint/2010/main" val="3181819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2F3A13-F9A8-43AB-5FA5-4F329A07EBEF}"/>
              </a:ext>
            </a:extLst>
          </p:cNvPr>
          <p:cNvSpPr txBox="1"/>
          <p:nvPr/>
        </p:nvSpPr>
        <p:spPr>
          <a:xfrm>
            <a:off x="1307869" y="1546167"/>
            <a:ext cx="9576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RESEARCH 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9B738-6CAF-8C42-AF4E-7D472D9BE258}"/>
              </a:ext>
            </a:extLst>
          </p:cNvPr>
          <p:cNvSpPr txBox="1"/>
          <p:nvPr/>
        </p:nvSpPr>
        <p:spPr>
          <a:xfrm>
            <a:off x="1460269" y="3013501"/>
            <a:ext cx="9576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  <a:t>Can Lens Modelling correctly estimate the dark matter profile of the lensing galaxy?</a:t>
            </a:r>
          </a:p>
        </p:txBody>
      </p:sp>
    </p:spTree>
    <p:extLst>
      <p:ext uri="{BB962C8B-B14F-4D97-AF65-F5344CB8AC3E}">
        <p14:creationId xmlns:p14="http://schemas.microsoft.com/office/powerpoint/2010/main" val="688555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504950"/>
            <a:ext cx="11610994" cy="53530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2195512" y="3802856"/>
            <a:ext cx="1247775" cy="769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0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45" y="1044119"/>
            <a:ext cx="12863640" cy="59305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4929497" y="3559628"/>
            <a:ext cx="1231817" cy="8502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FB3D-C059-4056-7D4D-A7FF8949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044" y="1118584"/>
            <a:ext cx="6388672" cy="57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068B3A-1936-C3F1-95FB-7EE87E7513BD}"/>
              </a:ext>
            </a:extLst>
          </p:cNvPr>
          <p:cNvSpPr txBox="1"/>
          <p:nvPr/>
        </p:nvSpPr>
        <p:spPr>
          <a:xfrm>
            <a:off x="304799" y="1147762"/>
            <a:ext cx="941493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CONSTRAINTS: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Magnifications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MASS MODELS: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Single Isothermal Ellipsoidal (SIE)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Power Law (POW)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Navarro </a:t>
            </a: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Frenk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White (NFW)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Einasto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(EIN)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Cored Single Isothermal Ellipsoidal (CSIE)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Sersic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(For the lensing galaxy)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59CD4-E8F1-5BD7-77AB-6C4620540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47"/>
          <a:stretch/>
        </p:blipFill>
        <p:spPr>
          <a:xfrm>
            <a:off x="6023681" y="1331006"/>
            <a:ext cx="6168318" cy="55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0" y="1832878"/>
            <a:ext cx="12191984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05EB0-5369-C87C-BDAA-83F08CAE34CF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0E357-D20B-69A0-7AB6-4771ABA27F67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E9F9C-C522-4C65-B04D-E65A8FC63C4A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D6B2B-6A11-D21D-FFA0-0FE5E97E1C78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6F2A9-FD96-95DA-BA42-56E9110D8C87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38025-FC96-B545-552A-83BA7F5F47D7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65725-1F43-3B38-6704-F2464D7C4082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3740BE-B5F4-D552-AAA6-0CDC4CFE09AD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1155F286-A101-AF3E-E27E-7CD8A813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4284132" y="1832878"/>
            <a:ext cx="7907851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64F96A-B9D4-3907-2530-055B4CE2BEE7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20443-7CE8-1736-EC46-54EA9646BBF9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F4924-41A4-3C66-AB1D-BF00FBCF7E84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5C880-D5DE-87CF-7ED7-32991A88520E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091FBD-83CA-E302-D65F-60C7A06B104D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E36B6D-C542-FF28-2335-F3D6111642E3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1ED5D-37A3-A8DB-A9E5-75F4514A5415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425ED-0590-BFCA-F97C-ADFB0C9F6E26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8280400" y="1832878"/>
            <a:ext cx="3911583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241C4F-1575-B417-187E-B03A3AB19096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7EC7F0-CB67-2870-6197-ACA5AE9B104A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D36A8-E960-D6D0-D71D-667AC9DB9E69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43465-4369-3002-99DA-0C38AABB08B0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49CF4-8DC5-62A3-D03C-40B829B5A22A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1342F-D215-C5E1-3379-31AD0424FCB0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6F8DF-A1F9-E73D-D3D5-67905533C52D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1DEEDF-6301-3B40-2180-663C2E5B070C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Critical Curves and Caustics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A4E5A2B-580A-CF19-9358-F195585C6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2" t="5462"/>
          <a:stretch/>
        </p:blipFill>
        <p:spPr>
          <a:xfrm>
            <a:off x="0" y="980845"/>
            <a:ext cx="5192486" cy="5905527"/>
          </a:xfrm>
          <a:prstGeom prst="rect">
            <a:avLst/>
          </a:prstGeom>
        </p:spPr>
      </p:pic>
      <p:pic>
        <p:nvPicPr>
          <p:cNvPr id="11266" name="Picture 2" descr="Caustic Light | fdecomite | Flickr">
            <a:extLst>
              <a:ext uri="{FF2B5EF4-FFF2-40B4-BE49-F238E27FC236}">
                <a16:creationId xmlns:a16="http://schemas.microsoft.com/office/drawing/2014/main" id="{FF0B5C44-964C-EDB3-B17D-981A7BE78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061" y="1521503"/>
            <a:ext cx="6449029" cy="482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35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B6ECBF2-FBE7-7209-59EC-3448216F0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978"/>
            <a:ext cx="12192000" cy="3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0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D6BD44-38E2-D3CA-9F3D-1199E9B8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332"/>
            <a:ext cx="12192000" cy="48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8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B8B192-70B1-6FFB-F53F-B96CD72D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84"/>
            <a:ext cx="12192000" cy="53696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7D6A7C-DB03-951E-E7EE-340E8DF7F343}"/>
              </a:ext>
            </a:extLst>
          </p:cNvPr>
          <p:cNvSpPr/>
          <p:nvPr/>
        </p:nvSpPr>
        <p:spPr>
          <a:xfrm>
            <a:off x="0" y="1488384"/>
            <a:ext cx="12192000" cy="53696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B8B192-70B1-6FFB-F53F-B96CD72D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84"/>
            <a:ext cx="12192000" cy="53696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56C542-F33E-013E-D16C-3CF161DAD528}"/>
              </a:ext>
            </a:extLst>
          </p:cNvPr>
          <p:cNvSpPr/>
          <p:nvPr/>
        </p:nvSpPr>
        <p:spPr>
          <a:xfrm>
            <a:off x="6096000" y="1488384"/>
            <a:ext cx="6096000" cy="53696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3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B8B192-70B1-6FFB-F53F-B96CD72D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84"/>
            <a:ext cx="12192000" cy="53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2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6FDB00CF-1B02-B20B-B1E1-9883FE469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538" y="1253330"/>
            <a:ext cx="5310360" cy="5336585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88B9D0E-7B07-BC24-7290-41190F303143}"/>
              </a:ext>
            </a:extLst>
          </p:cNvPr>
          <p:cNvSpPr/>
          <p:nvPr/>
        </p:nvSpPr>
        <p:spPr>
          <a:xfrm>
            <a:off x="109538" y="4838007"/>
            <a:ext cx="5310360" cy="365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9C553-E03E-29DF-F7D8-FA54A6FC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898" y="1265722"/>
            <a:ext cx="6815120" cy="192936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DF8B0B-AADA-408D-DD55-92E57FDCD89E}"/>
              </a:ext>
            </a:extLst>
          </p:cNvPr>
          <p:cNvSpPr/>
          <p:nvPr/>
        </p:nvSpPr>
        <p:spPr>
          <a:xfrm>
            <a:off x="8778239" y="2346413"/>
            <a:ext cx="980903" cy="9666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DE20E2-86E8-1A89-2085-448E3D8E82D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268691" y="3313043"/>
            <a:ext cx="0" cy="95969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35BA9C-EBE5-EC7B-7761-8A21599D26B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5419898" y="5020887"/>
            <a:ext cx="1762298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0FACCA-19C2-6AA5-FE2E-D5669C7982FA}"/>
              </a:ext>
            </a:extLst>
          </p:cNvPr>
          <p:cNvSpPr txBox="1"/>
          <p:nvPr/>
        </p:nvSpPr>
        <p:spPr>
          <a:xfrm>
            <a:off x="7182196" y="4390702"/>
            <a:ext cx="43530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Shear on the same order of magnitude</a:t>
            </a:r>
          </a:p>
          <a:p>
            <a:pPr algn="ctr"/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=</a:t>
            </a:r>
          </a:p>
          <a:p>
            <a:pPr algn="ctr"/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Unphysical</a:t>
            </a:r>
          </a:p>
        </p:txBody>
      </p:sp>
    </p:spTree>
    <p:extLst>
      <p:ext uri="{BB962C8B-B14F-4D97-AF65-F5344CB8AC3E}">
        <p14:creationId xmlns:p14="http://schemas.microsoft.com/office/powerpoint/2010/main" val="44343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7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45737-99AE-BED0-9B21-E37180FB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6" y="0"/>
            <a:ext cx="50823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B126B-69F6-B519-6321-4F6024AF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2" t="11379" r="27503" b="-38"/>
          <a:stretch/>
        </p:blipFill>
        <p:spPr>
          <a:xfrm>
            <a:off x="6495393" y="0"/>
            <a:ext cx="4792718" cy="68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Results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7FEC4F-0444-EED4-2176-03AF2C7C629B}"/>
              </a:ext>
            </a:extLst>
          </p:cNvPr>
          <p:cNvSpPr txBox="1"/>
          <p:nvPr/>
        </p:nvSpPr>
        <p:spPr>
          <a:xfrm>
            <a:off x="109538" y="1147762"/>
            <a:ext cx="55098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2 Main Results:</a:t>
            </a:r>
            <a:b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None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of the &gt; 50 lens models can </a:t>
            </a:r>
            <a:r>
              <a:rPr lang="en-US" sz="2800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reproduce the positions and magnifications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of all 4 images within 1 </a:t>
            </a:r>
            <a:r>
              <a:rPr lang="el-GR" sz="2800" b="0" i="0" dirty="0">
                <a:solidFill>
                  <a:srgbClr val="ECECEC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σ</a:t>
            </a:r>
            <a:endParaRPr lang="en-US" sz="2800" b="0" i="0" dirty="0">
              <a:solidFill>
                <a:srgbClr val="ECECEC"/>
              </a:solidFill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Adding a shear component resolves all position anomalies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but is </a:t>
            </a:r>
            <a:r>
              <a:rPr lang="en-US" sz="2800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unphysical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F273B3-B563-46FD-CB15-0BB38847E800}"/>
              </a:ext>
            </a:extLst>
          </p:cNvPr>
          <p:cNvCxnSpPr>
            <a:cxnSpLocks/>
          </p:cNvCxnSpPr>
          <p:nvPr/>
        </p:nvCxnSpPr>
        <p:spPr>
          <a:xfrm>
            <a:off x="6112626" y="1147762"/>
            <a:ext cx="0" cy="502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90142B-B1A0-1123-6F8D-B3C3EFFD1EBC}"/>
              </a:ext>
            </a:extLst>
          </p:cNvPr>
          <p:cNvSpPr txBox="1"/>
          <p:nvPr/>
        </p:nvSpPr>
        <p:spPr>
          <a:xfrm>
            <a:off x="6572596" y="1228397"/>
            <a:ext cx="55098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Interpretation</a:t>
            </a:r>
            <a:b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Lens modelling may inherently be </a:t>
            </a:r>
            <a:r>
              <a:rPr lang="en-US" sz="2800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inaccurate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We need a </a:t>
            </a:r>
            <a:r>
              <a:rPr lang="en-US" sz="2800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new approach </a:t>
            </a: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to account for cosmic shear (4</a:t>
            </a:r>
            <a:r>
              <a:rPr lang="en-US" sz="2800" baseline="300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Order Multipoles)</a:t>
            </a:r>
          </a:p>
        </p:txBody>
      </p:sp>
    </p:spTree>
    <p:extLst>
      <p:ext uri="{BB962C8B-B14F-4D97-AF65-F5344CB8AC3E}">
        <p14:creationId xmlns:p14="http://schemas.microsoft.com/office/powerpoint/2010/main" val="201054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Why is this IMPORTANT?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F273B3-B563-46FD-CB15-0BB38847E800}"/>
              </a:ext>
            </a:extLst>
          </p:cNvPr>
          <p:cNvCxnSpPr>
            <a:cxnSpLocks/>
          </p:cNvCxnSpPr>
          <p:nvPr/>
        </p:nvCxnSpPr>
        <p:spPr>
          <a:xfrm>
            <a:off x="-754985" y="1147762"/>
            <a:ext cx="0" cy="502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92F5B2-96C4-1511-FFD1-7824AFA3F35A}"/>
              </a:ext>
            </a:extLst>
          </p:cNvPr>
          <p:cNvSpPr txBox="1"/>
          <p:nvPr/>
        </p:nvSpPr>
        <p:spPr>
          <a:xfrm>
            <a:off x="6596062" y="1228397"/>
            <a:ext cx="55959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Vera C Rubin Observatory expected to find </a:t>
            </a:r>
            <a:r>
              <a:rPr lang="en-US" sz="2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&gt; 1000 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gravitational lenses</a:t>
            </a: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Euclid expected to find </a:t>
            </a:r>
            <a:r>
              <a:rPr lang="en-US" sz="2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&gt;</a:t>
            </a:r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100,000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gravitational lenses</a:t>
            </a: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5B6A9A-1643-A090-DA5E-C49F8F39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938" y="3906053"/>
            <a:ext cx="3174399" cy="2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SA - How to watch the reveal of Euclid's first images live">
            <a:extLst>
              <a:ext uri="{FF2B5EF4-FFF2-40B4-BE49-F238E27FC236}">
                <a16:creationId xmlns:a16="http://schemas.microsoft.com/office/drawing/2014/main" id="{736D7588-1EBD-10D8-2677-B5261008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690" y="3906054"/>
            <a:ext cx="3762248" cy="21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EA6E8-E021-B86E-EB8E-30A8BD5BC8EE}"/>
              </a:ext>
            </a:extLst>
          </p:cNvPr>
          <p:cNvSpPr txBox="1"/>
          <p:nvPr/>
        </p:nvSpPr>
        <p:spPr>
          <a:xfrm>
            <a:off x="109538" y="1228397"/>
            <a:ext cx="55098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Interpretation</a:t>
            </a:r>
            <a:b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Lens modelling may inherently be </a:t>
            </a:r>
            <a:r>
              <a:rPr lang="en-US" sz="2800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inaccurate</a:t>
            </a: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We need a </a:t>
            </a:r>
            <a:r>
              <a:rPr lang="en-US" sz="2800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new approach </a:t>
            </a: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to account for cosmic shear (4</a:t>
            </a:r>
            <a:r>
              <a:rPr lang="en-US" sz="2800" baseline="300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Order Multipoles)</a:t>
            </a:r>
          </a:p>
        </p:txBody>
      </p:sp>
    </p:spTree>
    <p:extLst>
      <p:ext uri="{BB962C8B-B14F-4D97-AF65-F5344CB8AC3E}">
        <p14:creationId xmlns:p14="http://schemas.microsoft.com/office/powerpoint/2010/main" val="2301691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Why is this IMPORTANT?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8E9F95-1A3B-E6A6-10ED-1A9CBF1D46B1}"/>
              </a:ext>
            </a:extLst>
          </p:cNvPr>
          <p:cNvSpPr txBox="1"/>
          <p:nvPr/>
        </p:nvSpPr>
        <p:spPr>
          <a:xfrm>
            <a:off x="109538" y="1147762"/>
            <a:ext cx="37766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Vera C Rubin Observatory expected to find </a:t>
            </a:r>
            <a:r>
              <a:rPr lang="en-US" sz="2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&gt; 1000 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gravitational lenses</a:t>
            </a: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Euclid expected to find </a:t>
            </a:r>
            <a:r>
              <a:rPr lang="en-US" sz="2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&gt;</a:t>
            </a:r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100,000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gravitational lenses</a:t>
            </a: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D865804-8738-98F4-B522-7847EDB93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229" y="1147763"/>
            <a:ext cx="3653357" cy="243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ESA - How to watch the reveal of Euclid's first images live">
            <a:extLst>
              <a:ext uri="{FF2B5EF4-FFF2-40B4-BE49-F238E27FC236}">
                <a16:creationId xmlns:a16="http://schemas.microsoft.com/office/drawing/2014/main" id="{A46E82B5-1551-35FD-3271-1D634F3EA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328" y="1147761"/>
            <a:ext cx="4329901" cy="243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54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Future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Vera C. Rubin Observatory: World's largest digital camera will be a  'game-changer' for astronomy | CNN">
            <a:extLst>
              <a:ext uri="{FF2B5EF4-FFF2-40B4-BE49-F238E27FC236}">
                <a16:creationId xmlns:a16="http://schemas.microsoft.com/office/drawing/2014/main" id="{87C52DE7-3B5E-87D6-AF7F-A7210CB06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2" y="1147762"/>
            <a:ext cx="7848600" cy="52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6C48E7-0337-58C4-71CC-C50DE10F211C}"/>
              </a:ext>
            </a:extLst>
          </p:cNvPr>
          <p:cNvSpPr txBox="1"/>
          <p:nvPr/>
        </p:nvSpPr>
        <p:spPr>
          <a:xfrm>
            <a:off x="109538" y="1147762"/>
            <a:ext cx="37766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Vera C Rubin Observatory expected to find </a:t>
            </a:r>
            <a:r>
              <a:rPr lang="en-US" sz="2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&gt; 1000 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gravitational lenses</a:t>
            </a: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Euclid expected to find </a:t>
            </a:r>
            <a:r>
              <a:rPr lang="en-US" sz="2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&gt;</a:t>
            </a:r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100,000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gravitational lenses</a:t>
            </a: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7172" name="Picture 4" descr="ESA - How to watch the reveal of Euclid's first images live">
            <a:extLst>
              <a:ext uri="{FF2B5EF4-FFF2-40B4-BE49-F238E27FC236}">
                <a16:creationId xmlns:a16="http://schemas.microsoft.com/office/drawing/2014/main" id="{3972F8EC-26AD-D0C7-2521-808C36404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4" y="4034606"/>
            <a:ext cx="4138838" cy="232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51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Why is this IMPORTANT?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528A62-D724-1C1B-8186-21CC2E403464}"/>
              </a:ext>
            </a:extLst>
          </p:cNvPr>
          <p:cNvSpPr txBox="1"/>
          <p:nvPr/>
        </p:nvSpPr>
        <p:spPr>
          <a:xfrm>
            <a:off x="1874724" y="1582193"/>
            <a:ext cx="844255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Baskerville" panose="02020502070401020303" pitchFamily="18" charset="0"/>
                <a:ea typeface="Baskerville" panose="02020502070401020303" pitchFamily="18" charset="0"/>
              </a:rPr>
              <a:t>What is Dark Matter?</a:t>
            </a:r>
          </a:p>
          <a:p>
            <a:pPr algn="ctr"/>
            <a:endParaRPr lang="en-US" sz="4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ctr"/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What is the right Dark Matter Particle?</a:t>
            </a:r>
          </a:p>
          <a:p>
            <a:pPr algn="ctr"/>
            <a:endParaRPr lang="en-US" sz="3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ctr"/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What is the right Dark Matter profile for a galaxy?</a:t>
            </a:r>
          </a:p>
          <a:p>
            <a:pPr algn="ctr"/>
            <a:endParaRPr lang="en-US" sz="32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ctr"/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Is Lens Modelling Effective as a method to probe Dark Matter?</a:t>
            </a:r>
          </a:p>
        </p:txBody>
      </p:sp>
    </p:spTree>
    <p:extLst>
      <p:ext uri="{BB962C8B-B14F-4D97-AF65-F5344CB8AC3E}">
        <p14:creationId xmlns:p14="http://schemas.microsoft.com/office/powerpoint/2010/main" val="2920205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Conclusion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590724-C4E5-4E5B-A7D5-9E3B74AF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05" y="1147762"/>
            <a:ext cx="4231790" cy="5710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A1353E-9445-2A66-1CD5-5036EBE5A2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82" t="11379" r="27503" b="-38"/>
          <a:stretch/>
        </p:blipFill>
        <p:spPr>
          <a:xfrm>
            <a:off x="6781493" y="1148572"/>
            <a:ext cx="3990604" cy="57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28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References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D5F7E4-90FC-F07E-BD20-6BD3F6EF140C}"/>
              </a:ext>
            </a:extLst>
          </p:cNvPr>
          <p:cNvSpPr txBox="1"/>
          <p:nvPr/>
        </p:nvSpPr>
        <p:spPr>
          <a:xfrm>
            <a:off x="109538" y="1280160"/>
            <a:ext cx="1208246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[1] N. Arendse, E.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M¨ortsell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L.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Weisenbach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E. Hayes, S. Thorp, S. Dhawan, A.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Goobar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S. Guerrini, J. O.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Hjortlund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J. Johansson, and C. Lemon. Microlensing of lensed supernovae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zwicky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iptf16geu: constraints on the lens galaxy mass slope and dark compact object fraction, 2025. URL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https://arxiv.org/abs/2501.01578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</a:t>
            </a: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[2] D. A. Torres-Ballesteros and L.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Casta˜neda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 ¡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scp¿relensing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¡/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scp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¿: Reconstructing the mass profile of galaxy clusters from gravitational lensing. Monthly Notices of the Royal Astronomical Society, 518(3):4494–4516, Nov. 2022. ISSN 1365-2966. doi:10.1093/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mnras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/stac3253. URL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http://dx.doi.org/10.1093/mnras/stac3253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</a:t>
            </a: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 </a:t>
            </a:r>
            <a:r>
              <a:rPr lang="en-IN" sz="20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Spingola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J P McKean, M W Auger, C D </a:t>
            </a:r>
            <a:r>
              <a:rPr lang="en-IN" sz="20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Fassnacht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L V E Koopmans, D J Lagattuta, S </a:t>
            </a:r>
            <a:r>
              <a:rPr lang="en-IN" sz="20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Vegetti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SHARP – V. Modelling gravitationally lensed radio arcs imaged with global VLBI observations, </a:t>
            </a:r>
            <a:r>
              <a:rPr lang="en-IN" sz="2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Monthly Notices of the Royal Astronomical Society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Volume 478, Issue 4, August 2018, Pages 4816–4829, </a:t>
            </a:r>
            <a:r>
              <a:rPr lang="en-IN" sz="2000" b="0" i="0" u="none" strike="noStrike" dirty="0">
                <a:effectLst/>
                <a:latin typeface="Baskerville" panose="02020502070401020303" pitchFamily="18" charset="0"/>
                <a:ea typeface="Baskerville" panose="020205020704010203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https://doi.org/10.1093/mnras/sty1326</a:t>
            </a:r>
            <a:r>
              <a:rPr lang="en-US" sz="2000" b="0" i="0" u="none" strike="noStrike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Images:</a:t>
            </a:r>
            <a:b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Horseshoe Lens : 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ESA/Hubble &amp; NASA</a:t>
            </a:r>
          </a:p>
          <a:p>
            <a:endParaRPr lang="en-IN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Euclid Lenses: Euclid &amp; ESA</a:t>
            </a:r>
          </a:p>
          <a:p>
            <a:endParaRPr lang="en-IN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IN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Euclid Telescope: Euclid &amp; ESA</a:t>
            </a:r>
            <a:endParaRPr lang="en-IN" sz="20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IN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7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yeglasses png images | PNGWing">
            <a:extLst>
              <a:ext uri="{FF2B5EF4-FFF2-40B4-BE49-F238E27FC236}">
                <a16:creationId xmlns:a16="http://schemas.microsoft.com/office/drawing/2014/main" id="{1B51E00D-E121-ACB6-3040-B46F49C1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" b="97005" l="761" r="97500">
                        <a14:foregroundMark x1="10761" y1="33180" x2="7826" y2="26498"/>
                        <a14:foregroundMark x1="7826" y1="26498" x2="11087" y2="32028"/>
                        <a14:foregroundMark x1="11087" y1="32028" x2="11522" y2="32488"/>
                        <a14:foregroundMark x1="12174" y1="33410" x2="25978" y2="46544"/>
                        <a14:foregroundMark x1="33261" y1="88018" x2="35326" y2="94240"/>
                        <a14:foregroundMark x1="55652" y1="33641" x2="43587" y2="39862"/>
                        <a14:foregroundMark x1="3509" y1="25576" x2="1413" y2="30184"/>
                        <a14:foregroundMark x1="4011" y1="24473" x2="3509" y2="25576"/>
                        <a14:foregroundMark x1="4348" y1="23733" x2="4419" y2="23576"/>
                        <a14:foregroundMark x1="1413" y1="30184" x2="761" y2="37788"/>
                        <a14:foregroundMark x1="25109" y1="32028" x2="36522" y2="12673"/>
                        <a14:foregroundMark x1="45910" y1="3602" x2="46864" y2="3362"/>
                        <a14:foregroundMark x1="92935" y1="12212" x2="97174" y2="12212"/>
                        <a14:foregroundMark x1="97174" y1="12212" x2="97500" y2="12673"/>
                        <a14:foregroundMark x1="14239" y1="32949" x2="12174" y2="31797"/>
                        <a14:foregroundMark x1="10870" y1="32488" x2="4891" y2="20046"/>
                        <a14:foregroundMark x1="4891" y1="20046" x2="4348" y2="19355"/>
                        <a14:foregroundMark x1="11739" y1="31797" x2="9239" y2="27419"/>
                        <a14:foregroundMark x1="45000" y1="97465" x2="42391" y2="97235"/>
                        <a14:foregroundMark x1="49348" y1="54378" x2="43587" y2="61751"/>
                        <a14:foregroundMark x1="43587" y1="61751" x2="45109" y2="75806"/>
                        <a14:foregroundMark x1="45109" y1="75806" x2="48587" y2="74424"/>
                        <a14:foregroundMark x1="52500" y1="57373" x2="42283" y2="57604"/>
                        <a14:foregroundMark x1="42283" y1="57604" x2="40761" y2="76267"/>
                        <a14:foregroundMark x1="40761" y1="76267" x2="42609" y2="84101"/>
                        <a14:foregroundMark x1="42609" y1="84101" x2="48152" y2="86175"/>
                        <a14:foregroundMark x1="48152" y1="86175" x2="55326" y2="68203"/>
                        <a14:foregroundMark x1="55326" y1="68203" x2="54348" y2="56452"/>
                        <a14:foregroundMark x1="54348" y1="56452" x2="45870" y2="54378"/>
                        <a14:foregroundMark x1="45870" y1="54378" x2="43587" y2="55991"/>
                        <a14:foregroundMark x1="89565" y1="34562" x2="83152" y2="34793"/>
                        <a14:foregroundMark x1="83152" y1="34793" x2="80978" y2="43088"/>
                        <a14:foregroundMark x1="80978" y1="43088" x2="82500" y2="53226"/>
                        <a14:foregroundMark x1="82500" y1="53226" x2="89239" y2="50691"/>
                        <a14:foregroundMark x1="89239" y1="50691" x2="91304" y2="40783"/>
                        <a14:foregroundMark x1="91304" y1="40783" x2="88696" y2="34101"/>
                        <a14:foregroundMark x1="88696" y1="34101" x2="86957" y2="32949"/>
                        <a14:foregroundMark x1="86739" y1="32719" x2="81848" y2="32488"/>
                        <a14:foregroundMark x1="81848" y1="32488" x2="77609" y2="42857"/>
                        <a14:foregroundMark x1="77609" y1="42857" x2="76957" y2="52074"/>
                        <a14:foregroundMark x1="76957" y1="52074" x2="79783" y2="62903"/>
                        <a14:foregroundMark x1="79783" y1="62903" x2="87500" y2="60829"/>
                        <a14:foregroundMark x1="87500" y1="60829" x2="91196" y2="54608"/>
                        <a14:foregroundMark x1="91196" y1="54608" x2="93587" y2="42857"/>
                        <a14:foregroundMark x1="93587" y1="42857" x2="90761" y2="34101"/>
                        <a14:foregroundMark x1="90761" y1="34101" x2="80435" y2="33410"/>
                        <a14:foregroundMark x1="80435" y1="33410" x2="80217" y2="33641"/>
                        <a14:foregroundMark x1="59239" y1="32719" x2="56848" y2="32949"/>
                        <a14:foregroundMark x1="81413" y1="16129" x2="78696" y2="17972"/>
                        <a14:foregroundMark x1="47391" y1="2765" x2="46285" y2="2255"/>
                        <a14:foregroundMark x1="80652" y1="3226" x2="78696" y2="3096"/>
                        <a14:foregroundMark x1="79022" y1="3687" x2="78841" y2="3591"/>
                        <a14:foregroundMark x1="47065" y1="1843" x2="46413" y2="1843"/>
                        <a14:foregroundMark x1="79022" y1="3456" x2="78510" y2="3416"/>
                        <a14:foregroundMark x1="77935" y1="2535" x2="76711" y2="2497"/>
                        <a14:foregroundMark x1="64545" y1="3085" x2="59374" y2="2502"/>
                        <a14:foregroundMark x1="69891" y1="3687" x2="69689" y2="3664"/>
                        <a14:foregroundMark x1="70014" y1="3735" x2="69670" y2="3598"/>
                        <a14:foregroundMark x1="71630" y1="4378" x2="70845" y2="4066"/>
                        <a14:foregroundMark x1="75652" y1="2535" x2="75652" y2="2535"/>
                        <a14:foregroundMark x1="74674" y1="2765" x2="74674" y2="2765"/>
                        <a14:foregroundMark x1="73370" y1="2995" x2="73370" y2="2995"/>
                        <a14:foregroundMark x1="70870" y1="2995" x2="70870" y2="2995"/>
                        <a14:foregroundMark x1="67826" y1="2535" x2="67826" y2="2535"/>
                        <a14:foregroundMark x1="57391" y1="2074" x2="57391" y2="2074"/>
                        <a14:foregroundMark x1="57609" y1="1613" x2="57609" y2="1613"/>
                        <a14:foregroundMark x1="55109" y1="1613" x2="55109" y2="1613"/>
                        <a14:foregroundMark x1="53587" y1="1152" x2="53587" y2="1152"/>
                        <a14:foregroundMark x1="52065" y1="922" x2="52065" y2="922"/>
                        <a14:foregroundMark x1="46848" y1="1382" x2="46848" y2="1382"/>
                        <a14:foregroundMark x1="47065" y1="1152" x2="47065" y2="1152"/>
                        <a14:foregroundMark x1="46957" y1="1382" x2="46957" y2="1382"/>
                        <a14:foregroundMark x1="46957" y1="1382" x2="47500" y2="1382"/>
                        <a14:foregroundMark x1="53478" y1="1843" x2="52717" y2="1613"/>
                        <a14:foregroundMark x1="52391" y1="1152" x2="52391" y2="1152"/>
                        <a14:foregroundMark x1="51304" y1="1152" x2="51304" y2="1152"/>
                        <a14:foregroundMark x1="47065" y1="1152" x2="47065" y2="1152"/>
                        <a14:foregroundMark x1="68152" y1="2535" x2="68152" y2="2535"/>
                        <a14:foregroundMark x1="54348" y1="1382" x2="54348" y2="1382"/>
                        <a14:foregroundMark x1="46848" y1="1152" x2="46848" y2="1152"/>
                        <a14:foregroundMark x1="46739" y1="1613" x2="46739" y2="1613"/>
                        <a14:foregroundMark x1="46848" y1="1382" x2="46848" y2="1382"/>
                        <a14:foregroundMark x1="46848" y1="1382" x2="46848" y2="1382"/>
                        <a14:foregroundMark x1="46848" y1="1382" x2="46848" y2="1382"/>
                        <a14:foregroundMark x1="46630" y1="1382" x2="47174" y2="1382"/>
                        <a14:foregroundMark x1="60543" y1="2074" x2="60543" y2="2074"/>
                        <a14:foregroundMark x1="64130" y1="2304" x2="64130" y2="2304"/>
                        <a14:foregroundMark x1="52717" y1="1382" x2="52717" y2="1382"/>
                        <a14:foregroundMark x1="49565" y1="1152" x2="49565" y2="1152"/>
                        <a14:foregroundMark x1="48370" y1="922" x2="48370" y2="922"/>
                        <a14:foregroundMark x1="47609" y1="922" x2="47609" y2="922"/>
                        <a14:foregroundMark x1="48152" y1="922" x2="48152" y2="922"/>
                        <a14:foregroundMark x1="48696" y1="922" x2="48696" y2="922"/>
                        <a14:foregroundMark x1="49783" y1="922" x2="49783" y2="922"/>
                        <a14:foregroundMark x1="50326" y1="1152" x2="50326" y2="1152"/>
                        <a14:foregroundMark x1="50652" y1="1152" x2="50652" y2="1152"/>
                        <a14:foregroundMark x1="50761" y1="1152" x2="50761" y2="1152"/>
                        <a14:foregroundMark x1="48913" y1="1152" x2="48913" y2="1152"/>
                        <a14:foregroundMark x1="45761" y1="1382" x2="45761" y2="1382"/>
                        <a14:foregroundMark x1="45217" y1="1152" x2="45217" y2="1152"/>
                        <a14:foregroundMark x1="45326" y1="1152" x2="45326" y2="1152"/>
                        <a14:foregroundMark x1="46087" y1="922" x2="46087" y2="922"/>
                        <a14:foregroundMark x1="45326" y1="1152" x2="45326" y2="1152"/>
                        <a14:foregroundMark x1="45326" y1="1152" x2="45326" y2="1152"/>
                        <a14:foregroundMark x1="45217" y1="1382" x2="45217" y2="1382"/>
                        <a14:foregroundMark x1="45217" y1="1152" x2="45217" y2="1152"/>
                        <a14:foregroundMark x1="45326" y1="922" x2="45326" y2="922"/>
                        <a14:foregroundMark x1="45870" y1="922" x2="45870" y2="922"/>
                        <a14:foregroundMark x1="45978" y1="922" x2="45978" y2="922"/>
                        <a14:foregroundMark x1="46196" y1="1152" x2="46196" y2="1152"/>
                        <a14:foregroundMark x1="45109" y1="1152" x2="45109" y2="1152"/>
                        <a14:foregroundMark x1="45217" y1="1152" x2="45217" y2="1152"/>
                        <a14:foregroundMark x1="45109" y1="1152" x2="45109" y2="1152"/>
                        <a14:foregroundMark x1="45109" y1="1382" x2="45109" y2="1382"/>
                        <a14:foregroundMark x1="45326" y1="1152" x2="45326" y2="1152"/>
                        <a14:backgroundMark x1="3804" y1="28802" x2="3913" y2="25115"/>
                        <a14:backgroundMark x1="3696" y1="25576" x2="3696" y2="25576"/>
                        <a14:backgroundMark x1="77935" y1="1382" x2="77570" y2="1308"/>
                        <a14:backgroundMark x1="47062" y1="18" x2="46848" y2="0"/>
                        <a14:backgroundMark x1="76087" y1="461" x2="72609" y2="691"/>
                        <a14:backgroundMark x1="73261" y1="691" x2="69783" y2="461"/>
                        <a14:backgroundMark x1="69022" y1="1382" x2="63913" y2="922"/>
                        <a14:backgroundMark x1="52299" y1="96" x2="47914" y2="4"/>
                        <a14:backgroundMark x1="58696" y1="230" x2="53001" y2="111"/>
                        <a14:backgroundMark x1="37174" y1="45853" x2="37174" y2="45853"/>
                        <a14:backgroundMark x1="41413" y1="1613" x2="42935" y2="0"/>
                        <a14:backgroundMark x1="40761" y1="2304" x2="41413" y2="1613"/>
                        <a14:backgroundMark x1="40326" y1="2765" x2="40761" y2="2304"/>
                        <a14:backgroundMark x1="39891" y1="3226" x2="40326" y2="2765"/>
                        <a14:backgroundMark x1="43696" y1="691" x2="44565" y2="230"/>
                        <a14:backgroundMark x1="45109" y1="230" x2="45109" y2="230"/>
                        <a14:backgroundMark x1="45109" y1="691" x2="46848" y2="230"/>
                        <a14:backgroundMark x1="40652" y1="2995" x2="40652" y2="2995"/>
                        <a14:backgroundMark x1="40652" y1="2995" x2="40652" y2="2995"/>
                        <a14:backgroundMark x1="40761" y1="3226" x2="40761" y2="3226"/>
                        <a14:backgroundMark x1="40761" y1="2765" x2="40761" y2="2765"/>
                        <a14:backgroundMark x1="40761" y1="2765" x2="44348" y2="230"/>
                        <a14:backgroundMark x1="44130" y1="922" x2="45000" y2="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932726"/>
            <a:ext cx="6343650" cy="299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3C804-AAD6-3524-E27E-D50A6794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38" y="-7144"/>
            <a:ext cx="4576762" cy="686514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394E10C2-3A4C-4838-97C1-179950E435CE}"/>
              </a:ext>
            </a:extLst>
          </p:cNvPr>
          <p:cNvSpPr/>
          <p:nvPr/>
        </p:nvSpPr>
        <p:spPr>
          <a:xfrm rot="8383758">
            <a:off x="5879745" y="3472334"/>
            <a:ext cx="470450" cy="112428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16C00-A244-F8CB-7F28-639E3512635F}"/>
              </a:ext>
            </a:extLst>
          </p:cNvPr>
          <p:cNvSpPr txBox="1"/>
          <p:nvPr/>
        </p:nvSpPr>
        <p:spPr>
          <a:xfrm>
            <a:off x="6114970" y="4495415"/>
            <a:ext cx="1700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" panose="02020502070401020303" pitchFamily="18" charset="0"/>
                <a:ea typeface="Baskerville" panose="02020502070401020303" pitchFamily="18" charset="0"/>
              </a:rPr>
              <a:t>LENS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85C82DE-62F3-591F-5D33-61AED96AE9F5}"/>
              </a:ext>
            </a:extLst>
          </p:cNvPr>
          <p:cNvSpPr/>
          <p:nvPr/>
        </p:nvSpPr>
        <p:spPr>
          <a:xfrm rot="13678805">
            <a:off x="8150490" y="2723862"/>
            <a:ext cx="515010" cy="224350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4B5E80-1AE3-AA12-73A9-03940B93D99B}"/>
              </a:ext>
            </a:extLst>
          </p:cNvPr>
          <p:cNvSpPr/>
          <p:nvPr/>
        </p:nvSpPr>
        <p:spPr>
          <a:xfrm>
            <a:off x="4364791" y="5080190"/>
            <a:ext cx="5586494" cy="15109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Make Image Clearer</a:t>
            </a:r>
          </a:p>
        </p:txBody>
      </p:sp>
    </p:spTree>
    <p:extLst>
      <p:ext uri="{BB962C8B-B14F-4D97-AF65-F5344CB8AC3E}">
        <p14:creationId xmlns:p14="http://schemas.microsoft.com/office/powerpoint/2010/main" val="18989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2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n And Stars · Free Stock Photo">
            <a:extLst>
              <a:ext uri="{FF2B5EF4-FFF2-40B4-BE49-F238E27FC236}">
                <a16:creationId xmlns:a16="http://schemas.microsoft.com/office/drawing/2014/main" id="{E3C2A5C5-727A-4EE7-D2AE-416FC187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398" y="-1175657"/>
            <a:ext cx="14086795" cy="80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" y="222867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36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36301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5697_medium">
            <a:hlinkClick r:id="" action="ppaction://media"/>
            <a:extLst>
              <a:ext uri="{FF2B5EF4-FFF2-40B4-BE49-F238E27FC236}">
                <a16:creationId xmlns:a16="http://schemas.microsoft.com/office/drawing/2014/main" id="{973BC829-3420-7E72-EE5C-C14ED79C2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22992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4623-345209544_medium">
            <a:hlinkClick r:id="" action="ppaction://media"/>
            <a:extLst>
              <a:ext uri="{FF2B5EF4-FFF2-40B4-BE49-F238E27FC236}">
                <a16:creationId xmlns:a16="http://schemas.microsoft.com/office/drawing/2014/main" id="{CBF1EAF9-3CAA-DA72-90E8-AC8D7F03E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10732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55F-22D1-7101-12D4-A948C335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Gravitational Lensing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9E21E45-0C75-034F-CCA8-38B4AA1D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341"/>
            <a:ext cx="12192000" cy="382404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30751D-72E3-152F-378C-6CDC41229843}"/>
              </a:ext>
            </a:extLst>
          </p:cNvPr>
          <p:cNvCxnSpPr>
            <a:cxnSpLocks/>
          </p:cNvCxnSpPr>
          <p:nvPr/>
        </p:nvCxnSpPr>
        <p:spPr>
          <a:xfrm flipH="1" flipV="1">
            <a:off x="3923607" y="1296785"/>
            <a:ext cx="4305993" cy="142979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4ADAC2-0CD3-9E20-FF9C-0938C23F2550}"/>
              </a:ext>
            </a:extLst>
          </p:cNvPr>
          <p:cNvCxnSpPr>
            <a:cxnSpLocks/>
          </p:cNvCxnSpPr>
          <p:nvPr/>
        </p:nvCxnSpPr>
        <p:spPr>
          <a:xfrm flipH="1">
            <a:off x="3352800" y="3973484"/>
            <a:ext cx="5575069" cy="2094807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9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55F-22D1-7101-12D4-A948C335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Strong Gravitational Lenses (Real Data)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ravitational lens - Wikipedia">
            <a:extLst>
              <a:ext uri="{FF2B5EF4-FFF2-40B4-BE49-F238E27FC236}">
                <a16:creationId xmlns:a16="http://schemas.microsoft.com/office/drawing/2014/main" id="{BCF7C327-3EF5-A061-9DCE-D1C21E875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4812"/>
            <a:ext cx="4518587" cy="298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pping the dark Universe with gravitational weak lensing – Euclid  Consortium">
            <a:extLst>
              <a:ext uri="{FF2B5EF4-FFF2-40B4-BE49-F238E27FC236}">
                <a16:creationId xmlns:a16="http://schemas.microsoft.com/office/drawing/2014/main" id="{7F64A8AC-4F78-9C80-EB31-A968F2A5A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587" y="1187220"/>
            <a:ext cx="7673413" cy="51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KU Astrophysicists Reveal the Nature of Dark Matter through the Study of  Crinkles in Spacetime - Press Releases - Media - HKU">
            <a:extLst>
              <a:ext uri="{FF2B5EF4-FFF2-40B4-BE49-F238E27FC236}">
                <a16:creationId xmlns:a16="http://schemas.microsoft.com/office/drawing/2014/main" id="{23752C15-43FB-9149-F7BD-82E644E8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0480"/>
            <a:ext cx="4518587" cy="209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7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4165</TotalTime>
  <Words>833</Words>
  <Application>Microsoft Macintosh PowerPoint</Application>
  <PresentationFormat>Widescreen</PresentationFormat>
  <Paragraphs>187</Paragraphs>
  <Slides>36</Slides>
  <Notes>19</Notes>
  <HiddenSlides>11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Baskerville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Gravitational Lensing</vt:lpstr>
      <vt:lpstr>Strong Gravitational Lenses (Real Data)</vt:lpstr>
      <vt:lpstr>Strong Gravitational Lenses (Real Data)</vt:lpstr>
      <vt:lpstr>Strong Gravitational Lenses (Real Data)</vt:lpstr>
      <vt:lpstr>Data -  Simulations</vt:lpstr>
      <vt:lpstr>Data -  Simulations</vt:lpstr>
      <vt:lpstr>Why Simulations</vt:lpstr>
      <vt:lpstr>PowerPoint Presentation</vt:lpstr>
      <vt:lpstr>Data</vt:lpstr>
      <vt:lpstr>Data</vt:lpstr>
      <vt:lpstr>Lens Modelling</vt:lpstr>
      <vt:lpstr>Lens Models</vt:lpstr>
      <vt:lpstr>Lens Models</vt:lpstr>
      <vt:lpstr>Lens Models</vt:lpstr>
      <vt:lpstr>Lens Models</vt:lpstr>
      <vt:lpstr>Critical Curves and Caustics</vt:lpstr>
      <vt:lpstr>Cosmic Shear</vt:lpstr>
      <vt:lpstr>Cosmic Shear</vt:lpstr>
      <vt:lpstr>Cosmic Shear</vt:lpstr>
      <vt:lpstr>Cosmic Shear</vt:lpstr>
      <vt:lpstr>Cosmic Shear</vt:lpstr>
      <vt:lpstr>Cosmic Shear</vt:lpstr>
      <vt:lpstr>Results</vt:lpstr>
      <vt:lpstr>Why is this IMPORTANT?</vt:lpstr>
      <vt:lpstr>Why is this IMPORTANT?</vt:lpstr>
      <vt:lpstr>Future</vt:lpstr>
      <vt:lpstr>Why is this IMPORTANT?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Rommulus Lewis</dc:creator>
  <cp:lastModifiedBy>Rommulus Lewis</cp:lastModifiedBy>
  <cp:revision>81</cp:revision>
  <dcterms:created xsi:type="dcterms:W3CDTF">2025-04-16T14:49:05Z</dcterms:created>
  <dcterms:modified xsi:type="dcterms:W3CDTF">2025-04-24T07:21:25Z</dcterms:modified>
</cp:coreProperties>
</file>